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9348" y="1004552"/>
            <a:ext cx="4958127" cy="1088695"/>
          </a:xfrm>
        </p:spPr>
        <p:txBody>
          <a:bodyPr/>
          <a:lstStyle/>
          <a:p>
            <a:pPr algn="ctr"/>
            <a:r>
              <a:rPr lang="en-US" dirty="0" smtClean="0"/>
              <a:t>Biochemistry </a:t>
            </a:r>
            <a:endParaRPr lang="en-US" dirty="0"/>
          </a:p>
        </p:txBody>
      </p:sp>
      <p:sp>
        <p:nvSpPr>
          <p:cNvPr id="3" name="Subtitle 2"/>
          <p:cNvSpPr>
            <a:spLocks noGrp="1"/>
          </p:cNvSpPr>
          <p:nvPr>
            <p:ph type="subTitle" idx="1"/>
          </p:nvPr>
        </p:nvSpPr>
        <p:spPr>
          <a:xfrm>
            <a:off x="1468429" y="2698554"/>
            <a:ext cx="7289204" cy="3998460"/>
          </a:xfrm>
        </p:spPr>
        <p:txBody>
          <a:bodyPr>
            <a:normAutofit fontScale="70000" lnSpcReduction="20000"/>
          </a:bodyPr>
          <a:lstStyle/>
          <a:p>
            <a:pPr algn="ctr"/>
            <a:r>
              <a:rPr lang="en-US" sz="4000" dirty="0" smtClean="0"/>
              <a:t>        </a:t>
            </a:r>
            <a:r>
              <a:rPr lang="en-US" sz="9600" dirty="0" smtClean="0"/>
              <a:t>Protein </a:t>
            </a:r>
            <a:r>
              <a:rPr lang="en-US" sz="4000" dirty="0" smtClean="0"/>
              <a:t>  </a:t>
            </a:r>
            <a:endParaRPr lang="en-US" sz="4000" dirty="0" smtClean="0"/>
          </a:p>
          <a:p>
            <a:pPr algn="ctr"/>
            <a:endParaRPr lang="en-US" sz="4000" dirty="0"/>
          </a:p>
          <a:p>
            <a:pPr algn="ctr"/>
            <a:endParaRPr lang="en-US" sz="4000" dirty="0" smtClean="0"/>
          </a:p>
          <a:p>
            <a:pPr algn="ctr"/>
            <a:r>
              <a:rPr lang="en-US" sz="4000" dirty="0" smtClean="0"/>
              <a:t>Eatidal akram </a:t>
            </a:r>
          </a:p>
          <a:p>
            <a:pPr algn="ctr"/>
            <a:r>
              <a:rPr lang="en-US" sz="4000" dirty="0" smtClean="0"/>
              <a:t>Assistant teacher</a:t>
            </a:r>
          </a:p>
          <a:p>
            <a:pPr algn="ctr"/>
            <a:r>
              <a:rPr lang="en-US" sz="4000" dirty="0" smtClean="0"/>
              <a:t>Basic science department </a:t>
            </a:r>
          </a:p>
          <a:p>
            <a:pPr algn="ctr"/>
            <a:r>
              <a:rPr lang="en-US" sz="4000" dirty="0" smtClean="0"/>
              <a:t>College of dentistry </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31745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308" y="592428"/>
            <a:ext cx="8190963" cy="6001643"/>
          </a:xfrm>
          <a:prstGeom prst="rect">
            <a:avLst/>
          </a:prstGeom>
        </p:spPr>
        <p:txBody>
          <a:bodyPr wrap="square">
            <a:spAutoFit/>
          </a:bodyPr>
          <a:lstStyle/>
          <a:p>
            <a:r>
              <a:rPr lang="en-US" sz="3200" b="1" dirty="0">
                <a:solidFill>
                  <a:srgbClr val="000000"/>
                </a:solidFill>
                <a:latin typeface="Segoe UI Semilight" panose="020B0402040204020203" pitchFamily="34" charset="0"/>
                <a:cs typeface="Segoe UI Semilight" panose="020B0402040204020203" pitchFamily="34" charset="0"/>
              </a:rPr>
              <a:t>Proteins are polypeptides, which are made up of many amino acids linked together as a linear chain. The structure of an amino acid contains a amino group, a carboxyl group, and a R group which is usually carbon based and gives the amino acid it's specific </a:t>
            </a:r>
            <a:r>
              <a:rPr lang="en-US" sz="3200" b="1" dirty="0" smtClean="0">
                <a:solidFill>
                  <a:srgbClr val="000000"/>
                </a:solidFill>
                <a:latin typeface="Segoe UI Semilight" panose="020B0402040204020203" pitchFamily="34" charset="0"/>
                <a:cs typeface="Segoe UI Semilight" panose="020B0402040204020203" pitchFamily="34" charset="0"/>
              </a:rPr>
              <a:t>properties. These </a:t>
            </a:r>
            <a:r>
              <a:rPr lang="en-US" sz="3200" b="1" dirty="0">
                <a:solidFill>
                  <a:srgbClr val="000000"/>
                </a:solidFill>
                <a:latin typeface="Segoe UI Semilight" panose="020B0402040204020203" pitchFamily="34" charset="0"/>
                <a:cs typeface="Segoe UI Semilight" panose="020B0402040204020203" pitchFamily="34" charset="0"/>
              </a:rPr>
              <a:t>properties determine the </a:t>
            </a:r>
            <a:r>
              <a:rPr lang="en-US" sz="3200" b="1" dirty="0" smtClean="0">
                <a:solidFill>
                  <a:srgbClr val="000000"/>
                </a:solidFill>
                <a:latin typeface="Segoe UI Semilight" panose="020B0402040204020203" pitchFamily="34" charset="0"/>
                <a:cs typeface="Segoe UI Semilight" panose="020B0402040204020203" pitchFamily="34" charset="0"/>
              </a:rPr>
              <a:t>interactions </a:t>
            </a:r>
            <a:r>
              <a:rPr lang="en-US" sz="3200" b="1" dirty="0">
                <a:solidFill>
                  <a:srgbClr val="000000"/>
                </a:solidFill>
                <a:latin typeface="Segoe UI Semilight" panose="020B0402040204020203" pitchFamily="34" charset="0"/>
                <a:cs typeface="Segoe UI Semilight" panose="020B0402040204020203" pitchFamily="34" charset="0"/>
              </a:rPr>
              <a:t>between atoms and molecules, which are: van der Waals force between temporary dipoles, ionic interactions between charged groups, and attractions between polar groups</a:t>
            </a:r>
            <a:endParaRPr lang="en-US" sz="3200"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1106276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6980" y="927279"/>
            <a:ext cx="7547020" cy="5078313"/>
          </a:xfrm>
          <a:prstGeom prst="rect">
            <a:avLst/>
          </a:prstGeom>
        </p:spPr>
        <p:txBody>
          <a:bodyPr wrap="square">
            <a:spAutoFit/>
          </a:bodyPr>
          <a:lstStyle/>
          <a:p>
            <a:r>
              <a:rPr lang="en-US" sz="3600" dirty="0">
                <a:solidFill>
                  <a:srgbClr val="231F20"/>
                </a:solidFill>
                <a:latin typeface="Proxima Nova"/>
              </a:rPr>
              <a:t>Albumin and globulin are two types of protein in your body. The total protein test measures the total amount albumin and globulin in your body. It’s used as part of your routine health checkup. It may also be used if you have unexpected weight loss</a:t>
            </a:r>
            <a:r>
              <a:rPr lang="en-US" sz="3600" dirty="0" smtClean="0">
                <a:solidFill>
                  <a:srgbClr val="231F20"/>
                </a:solidFill>
                <a:latin typeface="Proxima Nova"/>
              </a:rPr>
              <a:t>, </a:t>
            </a:r>
            <a:r>
              <a:rPr lang="en-US" sz="3600" dirty="0">
                <a:solidFill>
                  <a:srgbClr val="231F20"/>
                </a:solidFill>
                <a:latin typeface="Proxima Nova"/>
              </a:rPr>
              <a:t>or the symptoms of a </a:t>
            </a:r>
            <a:r>
              <a:rPr lang="en-US" sz="3600" dirty="0" smtClean="0">
                <a:solidFill>
                  <a:srgbClr val="231F20"/>
                </a:solidFill>
                <a:latin typeface="Proxima Nova"/>
              </a:rPr>
              <a:t>kidney or liver disease.</a:t>
            </a:r>
            <a:endParaRPr lang="en-US" sz="3600" dirty="0"/>
          </a:p>
        </p:txBody>
      </p:sp>
    </p:spTree>
    <p:extLst>
      <p:ext uri="{BB962C8B-B14F-4D97-AF65-F5344CB8AC3E}">
        <p14:creationId xmlns:p14="http://schemas.microsoft.com/office/powerpoint/2010/main" val="3236918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7" y="360609"/>
            <a:ext cx="6954592" cy="5509200"/>
          </a:xfrm>
          <a:prstGeom prst="rect">
            <a:avLst/>
          </a:prstGeom>
        </p:spPr>
        <p:txBody>
          <a:bodyPr wrap="square">
            <a:spAutoFit/>
          </a:bodyPr>
          <a:lstStyle/>
          <a:p>
            <a:r>
              <a:rPr lang="en-US" sz="3200" b="1" dirty="0">
                <a:solidFill>
                  <a:srgbClr val="231F20"/>
                </a:solidFill>
                <a:latin typeface="Arial" panose="020B0604020202020204" pitchFamily="34" charset="0"/>
                <a:cs typeface="Arial" panose="020B0604020202020204" pitchFamily="34" charset="0"/>
              </a:rPr>
              <a:t>What are proteins</a:t>
            </a:r>
            <a:r>
              <a:rPr lang="en-US" sz="3200" b="1" dirty="0" smtClean="0">
                <a:solidFill>
                  <a:srgbClr val="231F20"/>
                </a:solidFill>
                <a:latin typeface="Arial" panose="020B0604020202020204" pitchFamily="34" charset="0"/>
                <a:cs typeface="Arial" panose="020B0604020202020204" pitchFamily="34" charset="0"/>
              </a:rPr>
              <a:t>?</a:t>
            </a:r>
            <a:endParaRPr lang="en-US" sz="3200" b="1" dirty="0">
              <a:solidFill>
                <a:srgbClr val="231F20"/>
              </a:solidFill>
              <a:latin typeface="Arial" panose="020B0604020202020204" pitchFamily="34" charset="0"/>
              <a:cs typeface="Arial" panose="020B0604020202020204" pitchFamily="34" charset="0"/>
            </a:endParaRPr>
          </a:p>
          <a:p>
            <a:endParaRPr lang="en-US" sz="3200" b="1" dirty="0">
              <a:solidFill>
                <a:srgbClr val="231F20"/>
              </a:solidFill>
              <a:latin typeface="Arial" panose="020B0604020202020204" pitchFamily="34" charset="0"/>
              <a:cs typeface="Arial" panose="020B0604020202020204" pitchFamily="34" charset="0"/>
            </a:endParaRPr>
          </a:p>
          <a:p>
            <a:r>
              <a:rPr lang="en-US" sz="3200" dirty="0">
                <a:solidFill>
                  <a:srgbClr val="231F20"/>
                </a:solidFill>
                <a:latin typeface="Arial" panose="020B0604020202020204" pitchFamily="34" charset="0"/>
                <a:cs typeface="Arial" panose="020B0604020202020204" pitchFamily="34" charset="0"/>
              </a:rPr>
              <a:t>Proteins are important building blocks of all cells and tissues. Proteins are necessary for your body’s growth, development, and health. Blood contains albumin and globulin. Albumin proteins keep fluid from leaking out of your blood vessels. Globulin proteins play an important role in your immune system.</a:t>
            </a:r>
            <a:endParaRPr lang="en-US" sz="3200" b="0" i="0" u="none" strike="noStrike" dirty="0">
              <a:solidFill>
                <a:srgbClr val="231F2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1754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1307164"/>
            <a:ext cx="3307080" cy="2877740"/>
          </a:xfrm>
          <a:prstGeom prst="rect">
            <a:avLst/>
          </a:prstGeom>
        </p:spPr>
      </p:pic>
    </p:spTree>
    <p:extLst>
      <p:ext uri="{BB962C8B-B14F-4D97-AF65-F5344CB8AC3E}">
        <p14:creationId xmlns:p14="http://schemas.microsoft.com/office/powerpoint/2010/main" val="1173228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7380" y="117693"/>
            <a:ext cx="6096000" cy="6740307"/>
          </a:xfrm>
          <a:prstGeom prst="rect">
            <a:avLst/>
          </a:prstGeom>
        </p:spPr>
        <p:txBody>
          <a:bodyPr>
            <a:spAutoFit/>
          </a:bodyPr>
          <a:lstStyle/>
          <a:p>
            <a:r>
              <a:rPr lang="en-US" sz="2400" b="1" dirty="0">
                <a:solidFill>
                  <a:srgbClr val="231F20"/>
                </a:solidFill>
                <a:latin typeface="Arial" panose="020B0604020202020204" pitchFamily="34" charset="0"/>
                <a:cs typeface="Arial" panose="020B0604020202020204" pitchFamily="34" charset="0"/>
              </a:rPr>
              <a:t>Purpose of the total protein test</a:t>
            </a:r>
          </a:p>
          <a:p>
            <a:r>
              <a:rPr lang="en-US" sz="2400" dirty="0">
                <a:solidFill>
                  <a:srgbClr val="231F20"/>
                </a:solidFill>
                <a:latin typeface="Arial" panose="020B0604020202020204" pitchFamily="34" charset="0"/>
                <a:cs typeface="Arial" panose="020B0604020202020204" pitchFamily="34" charset="0"/>
              </a:rPr>
              <a:t>A total protein test is completed as part of your routine health checkup. It’s one of the tests that make up your comprehensive medical panel (CMP). It may be ordered if you have: </a:t>
            </a:r>
          </a:p>
          <a:p>
            <a:pPr>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unexplained weight loss</a:t>
            </a:r>
          </a:p>
          <a:p>
            <a:pPr>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fatigue</a:t>
            </a:r>
          </a:p>
          <a:p>
            <a:pPr>
              <a:buFont typeface="Arial" panose="020B0604020202020204" pitchFamily="34" charset="0"/>
              <a:buChar char="•"/>
            </a:pPr>
            <a:r>
              <a:rPr lang="en-US" sz="2400" dirty="0" smtClean="0">
                <a:solidFill>
                  <a:srgbClr val="231F20"/>
                </a:solidFill>
                <a:latin typeface="Arial" panose="020B0604020202020204" pitchFamily="34" charset="0"/>
                <a:cs typeface="Arial" panose="020B0604020202020204" pitchFamily="34" charset="0"/>
              </a:rPr>
              <a:t>Edema: </a:t>
            </a:r>
            <a:r>
              <a:rPr lang="en-US" sz="2400" dirty="0">
                <a:solidFill>
                  <a:srgbClr val="231F20"/>
                </a:solidFill>
                <a:latin typeface="Arial" panose="020B0604020202020204" pitchFamily="34" charset="0"/>
                <a:cs typeface="Arial" panose="020B0604020202020204" pitchFamily="34" charset="0"/>
              </a:rPr>
              <a:t>which is swelling caused by extra fluid in your tissues</a:t>
            </a:r>
          </a:p>
          <a:p>
            <a:pPr>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symptoms of kidney or liver disease</a:t>
            </a:r>
          </a:p>
          <a:p>
            <a:r>
              <a:rPr lang="en-US" sz="2400" dirty="0">
                <a:solidFill>
                  <a:srgbClr val="231F20"/>
                </a:solidFill>
                <a:latin typeface="Arial" panose="020B0604020202020204" pitchFamily="34" charset="0"/>
                <a:cs typeface="Arial" panose="020B0604020202020204" pitchFamily="34" charset="0"/>
              </a:rPr>
              <a:t>The total protein test measures the total amount of protein in your blood and specifically looks for the amount of albumin and globulin.</a:t>
            </a:r>
          </a:p>
          <a:p>
            <a:r>
              <a:rPr lang="en-US" sz="2400" dirty="0">
                <a:solidFill>
                  <a:srgbClr val="231F20"/>
                </a:solidFill>
                <a:latin typeface="Arial" panose="020B0604020202020204" pitchFamily="34" charset="0"/>
                <a:cs typeface="Arial" panose="020B0604020202020204" pitchFamily="34" charset="0"/>
              </a:rPr>
              <a:t>This test will also look at the ratio of albumin to globulin in your blood. This is known as the “A/G ratio</a:t>
            </a:r>
            <a:r>
              <a:rPr lang="en-US" dirty="0">
                <a:solidFill>
                  <a:srgbClr val="231F20"/>
                </a:solidFill>
                <a:latin typeface="&amp;quot"/>
              </a:rPr>
              <a:t>.”</a:t>
            </a:r>
            <a:endParaRPr lang="en-US" b="0" i="0" u="none" strike="noStrike" dirty="0">
              <a:solidFill>
                <a:srgbClr val="231F20"/>
              </a:solidFill>
              <a:effectLst/>
              <a:latin typeface="&amp;quot"/>
            </a:endParaRPr>
          </a:p>
        </p:txBody>
      </p:sp>
    </p:spTree>
    <p:extLst>
      <p:ext uri="{BB962C8B-B14F-4D97-AF65-F5344CB8AC3E}">
        <p14:creationId xmlns:p14="http://schemas.microsoft.com/office/powerpoint/2010/main" val="353350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1780" y="790187"/>
            <a:ext cx="6096000" cy="5632311"/>
          </a:xfrm>
          <a:prstGeom prst="rect">
            <a:avLst/>
          </a:prstGeom>
        </p:spPr>
        <p:txBody>
          <a:bodyPr>
            <a:spAutoFit/>
          </a:bodyPr>
          <a:lstStyle/>
          <a:p>
            <a:endParaRPr lang="en-US" sz="2000" b="1" dirty="0" smtClean="0">
              <a:solidFill>
                <a:srgbClr val="231F20"/>
              </a:solidFill>
              <a:latin typeface="Arial" panose="020B0604020202020204" pitchFamily="34" charset="0"/>
              <a:cs typeface="Arial" panose="020B0604020202020204" pitchFamily="34" charset="0"/>
            </a:endParaRPr>
          </a:p>
          <a:p>
            <a:r>
              <a:rPr lang="en-US" sz="2000" b="1" dirty="0" smtClean="0">
                <a:solidFill>
                  <a:srgbClr val="231F20"/>
                </a:solidFill>
                <a:latin typeface="Arial" panose="020B0604020202020204" pitchFamily="34" charset="0"/>
                <a:cs typeface="Arial" panose="020B0604020202020204" pitchFamily="34" charset="0"/>
              </a:rPr>
              <a:t>How </a:t>
            </a:r>
            <a:r>
              <a:rPr lang="en-US" sz="2000" b="1" dirty="0">
                <a:solidFill>
                  <a:srgbClr val="231F20"/>
                </a:solidFill>
                <a:latin typeface="Arial" panose="020B0604020202020204" pitchFamily="34" charset="0"/>
                <a:cs typeface="Arial" panose="020B0604020202020204" pitchFamily="34" charset="0"/>
              </a:rPr>
              <a:t>is the total protein test performed</a:t>
            </a:r>
            <a:r>
              <a:rPr lang="en-US" sz="2000" b="1" dirty="0" smtClean="0">
                <a:solidFill>
                  <a:srgbClr val="231F20"/>
                </a:solidFill>
                <a:latin typeface="Arial" panose="020B0604020202020204" pitchFamily="34" charset="0"/>
                <a:cs typeface="Arial" panose="020B0604020202020204" pitchFamily="34" charset="0"/>
              </a:rPr>
              <a:t>?</a:t>
            </a:r>
          </a:p>
          <a:p>
            <a:endParaRPr lang="en-US" sz="2000" b="1" dirty="0">
              <a:solidFill>
                <a:srgbClr val="231F20"/>
              </a:solidFill>
              <a:latin typeface="Arial" panose="020B0604020202020204" pitchFamily="34" charset="0"/>
              <a:cs typeface="Arial" panose="020B0604020202020204" pitchFamily="34" charset="0"/>
            </a:endParaRPr>
          </a:p>
          <a:p>
            <a:r>
              <a:rPr lang="en-US" sz="2000" dirty="0">
                <a:solidFill>
                  <a:srgbClr val="231F20"/>
                </a:solidFill>
                <a:latin typeface="Arial" panose="020B0604020202020204" pitchFamily="34" charset="0"/>
                <a:cs typeface="Arial" panose="020B0604020202020204" pitchFamily="34" charset="0"/>
              </a:rPr>
              <a:t>The test uses a blood sample that’s analyzed in the laboratory. To get a blood sample, the lab technician will draw blood from a vein in your arm or the back of your hand. First, they’ll clean the site with an antiseptic wipe. They’ll wrap a band around your arm to apply pressure to the area and gently insert the needle into the vein. The blood will collect into a tube attached to the needle. Once the tube is full, the band and the needle will be removed from your arm. They’ll put pressure on the puncture site to stop any bleeding.</a:t>
            </a:r>
          </a:p>
          <a:p>
            <a:r>
              <a:rPr lang="en-US" sz="2000" dirty="0">
                <a:solidFill>
                  <a:srgbClr val="231F20"/>
                </a:solidFill>
                <a:latin typeface="Arial" panose="020B0604020202020204" pitchFamily="34" charset="0"/>
                <a:cs typeface="Arial" panose="020B0604020202020204" pitchFamily="34" charset="0"/>
              </a:rPr>
              <a:t>In infants or small children, a lancet is used to puncture the skin and the blood collects in a small glass pipette, test strip, or onto a slide. A bandage may be placed over the area if there’s any bleeding.</a:t>
            </a:r>
            <a:endParaRPr lang="en-US" sz="2000" b="0" i="0" u="none" strike="noStrike" dirty="0">
              <a:solidFill>
                <a:srgbClr val="231F2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0165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4050" y="581163"/>
            <a:ext cx="6096000" cy="4893647"/>
          </a:xfrm>
          <a:prstGeom prst="rect">
            <a:avLst/>
          </a:prstGeom>
        </p:spPr>
        <p:txBody>
          <a:bodyPr>
            <a:spAutoFit/>
          </a:bodyPr>
          <a:lstStyle/>
          <a:p>
            <a:r>
              <a:rPr lang="en-US" sz="2400" b="1" dirty="0">
                <a:solidFill>
                  <a:srgbClr val="231F20"/>
                </a:solidFill>
                <a:latin typeface="Arial" panose="020B0604020202020204" pitchFamily="34" charset="0"/>
                <a:cs typeface="Arial" panose="020B0604020202020204" pitchFamily="34" charset="0"/>
              </a:rPr>
              <a:t>What do the results mean?</a:t>
            </a:r>
          </a:p>
          <a:p>
            <a:r>
              <a:rPr lang="en-US" sz="2400" b="1" dirty="0">
                <a:solidFill>
                  <a:srgbClr val="231F20"/>
                </a:solidFill>
                <a:latin typeface="Arial" panose="020B0604020202020204" pitchFamily="34" charset="0"/>
                <a:cs typeface="Arial" panose="020B0604020202020204" pitchFamily="34" charset="0"/>
              </a:rPr>
              <a:t>Total protein </a:t>
            </a:r>
            <a:r>
              <a:rPr lang="en-US" sz="2400" b="1" dirty="0" smtClean="0">
                <a:solidFill>
                  <a:srgbClr val="231F20"/>
                </a:solidFill>
                <a:latin typeface="Arial" panose="020B0604020202020204" pitchFamily="34" charset="0"/>
                <a:cs typeface="Arial" panose="020B0604020202020204" pitchFamily="34" charset="0"/>
              </a:rPr>
              <a:t>range</a:t>
            </a:r>
          </a:p>
          <a:p>
            <a:endParaRPr lang="en-US" sz="2400" b="1">
              <a:solidFill>
                <a:srgbClr val="231F20"/>
              </a:solidFill>
              <a:latin typeface="Arial" panose="020B0604020202020204" pitchFamily="34" charset="0"/>
              <a:cs typeface="Arial" panose="020B0604020202020204" pitchFamily="34" charset="0"/>
            </a:endParaRPr>
          </a:p>
          <a:p>
            <a:endParaRPr lang="en-US" sz="2400" b="1" dirty="0">
              <a:solidFill>
                <a:srgbClr val="231F20"/>
              </a:solidFill>
              <a:latin typeface="Arial" panose="020B0604020202020204" pitchFamily="34" charset="0"/>
              <a:cs typeface="Arial" panose="020B0604020202020204" pitchFamily="34" charset="0"/>
            </a:endParaRPr>
          </a:p>
          <a:p>
            <a:r>
              <a:rPr lang="en-US" sz="2400" dirty="0">
                <a:solidFill>
                  <a:srgbClr val="231F20"/>
                </a:solidFill>
                <a:latin typeface="Arial" panose="020B0604020202020204" pitchFamily="34" charset="0"/>
                <a:cs typeface="Arial" panose="020B0604020202020204" pitchFamily="34" charset="0"/>
              </a:rPr>
              <a:t>The normal range for total protein is between 6 and 8.3 grams per deciliter (g/</a:t>
            </a:r>
            <a:r>
              <a:rPr lang="en-US" sz="2400" dirty="0" err="1">
                <a:solidFill>
                  <a:srgbClr val="231F20"/>
                </a:solidFill>
                <a:latin typeface="Arial" panose="020B0604020202020204" pitchFamily="34" charset="0"/>
                <a:cs typeface="Arial" panose="020B0604020202020204" pitchFamily="34" charset="0"/>
              </a:rPr>
              <a:t>dL</a:t>
            </a:r>
            <a:r>
              <a:rPr lang="en-US" sz="2400" dirty="0">
                <a:solidFill>
                  <a:srgbClr val="231F20"/>
                </a:solidFill>
                <a:latin typeface="Arial" panose="020B0604020202020204" pitchFamily="34" charset="0"/>
                <a:cs typeface="Arial" panose="020B0604020202020204" pitchFamily="34" charset="0"/>
              </a:rPr>
              <a:t>). This range may vary slightly among laboratories. These ranges are also due to other factors such as: </a:t>
            </a:r>
          </a:p>
          <a:p>
            <a:pPr>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age</a:t>
            </a:r>
          </a:p>
          <a:p>
            <a:pPr>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gender</a:t>
            </a:r>
          </a:p>
          <a:p>
            <a:pPr>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population</a:t>
            </a:r>
          </a:p>
          <a:p>
            <a:pPr>
              <a:buFont typeface="Arial" panose="020B0604020202020204" pitchFamily="34" charset="0"/>
              <a:buChar char="•"/>
            </a:pPr>
            <a:r>
              <a:rPr lang="en-US" sz="2400" dirty="0">
                <a:solidFill>
                  <a:srgbClr val="231F20"/>
                </a:solidFill>
                <a:latin typeface="Arial" panose="020B0604020202020204" pitchFamily="34" charset="0"/>
                <a:cs typeface="Arial" panose="020B0604020202020204" pitchFamily="34" charset="0"/>
              </a:rPr>
              <a:t>test method</a:t>
            </a:r>
            <a:endParaRPr lang="en-US" sz="2400" b="0" i="0" u="none" strike="noStrike" dirty="0">
              <a:solidFill>
                <a:srgbClr val="231F2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80104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70</TotalTime>
  <Words>542</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&amp;quot</vt:lpstr>
      <vt:lpstr>Arial</vt:lpstr>
      <vt:lpstr>Proxima Nova</vt:lpstr>
      <vt:lpstr>Segoe UI Semilight</vt:lpstr>
      <vt:lpstr>Trebuchet MS</vt:lpstr>
      <vt:lpstr>Wingdings 3</vt:lpstr>
      <vt:lpstr>Facet</vt:lpstr>
      <vt:lpstr>Biochemistry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Biochemistry </dc:title>
  <dc:creator>eatidal akram</dc:creator>
  <cp:lastModifiedBy>eatidal akram</cp:lastModifiedBy>
  <cp:revision>22</cp:revision>
  <dcterms:created xsi:type="dcterms:W3CDTF">2018-10-19T21:31:42Z</dcterms:created>
  <dcterms:modified xsi:type="dcterms:W3CDTF">2018-10-25T09:34:42Z</dcterms:modified>
</cp:coreProperties>
</file>